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329" r:id="rId3"/>
    <p:sldId id="340" r:id="rId4"/>
    <p:sldId id="389" r:id="rId5"/>
    <p:sldId id="321" r:id="rId6"/>
    <p:sldId id="320" r:id="rId7"/>
    <p:sldId id="344" r:id="rId8"/>
    <p:sldId id="332" r:id="rId9"/>
    <p:sldId id="384" r:id="rId10"/>
    <p:sldId id="326" r:id="rId11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зарри Светлана Валерьевна" initials="" lastIdx="0" clrIdx="0"/>
  <p:cmAuthor id="1" name="Чезарри Светлана Валерьевна" initials="ЧС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9E8"/>
    <a:srgbClr val="9E4C8E"/>
    <a:srgbClr val="DCBED8"/>
    <a:srgbClr val="FF0000"/>
    <a:srgbClr val="FFC1C1"/>
    <a:srgbClr val="FFA3A3"/>
    <a:srgbClr val="FFFF99"/>
    <a:srgbClr val="FF4B4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2883" autoAdjust="0"/>
  </p:normalViewPr>
  <p:slideViewPr>
    <p:cSldViewPr>
      <p:cViewPr>
        <p:scale>
          <a:sx n="100" d="100"/>
          <a:sy n="100" d="100"/>
        </p:scale>
        <p:origin x="-51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7FA17-7D49-4737-BAA7-B46C2B18A1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8B4A9-27C1-469E-82E1-9A40490E3A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Общие экономические показатели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66937-68B0-4AAD-BFEC-C8C5B2262A05}" type="parTrans" cxnId="{A00F68EA-989E-4934-835C-340920D1C518}">
      <dgm:prSet/>
      <dgm:spPr/>
      <dgm:t>
        <a:bodyPr/>
        <a:lstStyle/>
        <a:p>
          <a:endParaRPr lang="ru-RU"/>
        </a:p>
      </dgm:t>
    </dgm:pt>
    <dgm:pt modelId="{53CE84DC-288B-419F-B57F-2B911E91FC6C}" type="sibTrans" cxnId="{A00F68EA-989E-4934-835C-340920D1C518}">
      <dgm:prSet/>
      <dgm:spPr/>
      <dgm:t>
        <a:bodyPr/>
        <a:lstStyle/>
        <a:p>
          <a:endParaRPr lang="ru-RU"/>
        </a:p>
      </dgm:t>
    </dgm:pt>
    <dgm:pt modelId="{82F42277-F79A-4C67-B78C-5D65C9C02BB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производства, выполнено работ и услуг собственными силами по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фактическим видам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8BA4B-028B-411F-9669-FE5F31C5F458}" type="parTrans" cxnId="{9645FF8E-5C9B-4FC0-A122-D2044A4D4913}">
      <dgm:prSet/>
      <dgm:spPr/>
      <dgm:t>
        <a:bodyPr/>
        <a:lstStyle/>
        <a:p>
          <a:endParaRPr lang="ru-RU"/>
        </a:p>
      </dgm:t>
    </dgm:pt>
    <dgm:pt modelId="{1865684D-36B4-4C0C-B8D9-AA6429F150D4}" type="sibTrans" cxnId="{9645FF8E-5C9B-4FC0-A122-D2044A4D4913}">
      <dgm:prSet/>
      <dgm:spPr/>
      <dgm:t>
        <a:bodyPr/>
        <a:lstStyle/>
        <a:p>
          <a:endParaRPr lang="ru-RU"/>
        </a:p>
      </dgm:t>
    </dgm:pt>
    <dgm:pt modelId="{AC81F199-5437-437A-93E7-A5E3D00B8C9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Оптовая и розничная продажа товаров, оборот общественного питания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(включая НДС, акцизы и аналогичные обязательные платежи)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58E19-CE4F-4CB6-9EA6-E55D7D6EDE36}" type="parTrans" cxnId="{D3AA1C72-898A-4F13-9EE9-1656AE445910}">
      <dgm:prSet/>
      <dgm:spPr/>
      <dgm:t>
        <a:bodyPr/>
        <a:lstStyle/>
        <a:p>
          <a:endParaRPr lang="ru-RU"/>
        </a:p>
      </dgm:t>
    </dgm:pt>
    <dgm:pt modelId="{5D06942C-4C5B-4A7C-B845-20337142BF68}" type="sibTrans" cxnId="{D3AA1C72-898A-4F13-9EE9-1656AE445910}">
      <dgm:prSet/>
      <dgm:spPr/>
      <dgm:t>
        <a:bodyPr/>
        <a:lstStyle/>
        <a:p>
          <a:endParaRPr lang="ru-RU"/>
        </a:p>
      </dgm:t>
    </dgm:pt>
    <dgm:pt modelId="{F6041B50-2F87-442F-BA82-42653B7E30A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раздел.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Перевозки грузов и грузооборот автомобильного транспорта</a:t>
          </a:r>
          <a:b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C3A8D-C31F-417A-87CB-583905418700}" type="parTrans" cxnId="{EA8EB3F3-1B6B-4A8E-BAB1-2DFF8AFA5713}">
      <dgm:prSet/>
      <dgm:spPr/>
      <dgm:t>
        <a:bodyPr/>
        <a:lstStyle/>
        <a:p>
          <a:endParaRPr lang="ru-RU"/>
        </a:p>
      </dgm:t>
    </dgm:pt>
    <dgm:pt modelId="{C645E40F-6440-4C62-BFF2-8FE71F574EEE}" type="sibTrans" cxnId="{EA8EB3F3-1B6B-4A8E-BAB1-2DFF8AFA5713}">
      <dgm:prSet/>
      <dgm:spPr/>
      <dgm:t>
        <a:bodyPr/>
        <a:lstStyle/>
        <a:p>
          <a:endParaRPr lang="ru-RU"/>
        </a:p>
      </dgm:t>
    </dgm:pt>
    <dgm:pt modelId="{3C19B812-C4D4-40EB-9F11-263DDB665D0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раздел.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отгрузка по видам продукции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606F5-9633-49C3-A1E3-E92AC035639F}" type="parTrans" cxnId="{9B1C7BA7-912A-43B8-A45A-D4B6B4A5ECC2}">
      <dgm:prSet/>
      <dgm:spPr/>
      <dgm:t>
        <a:bodyPr/>
        <a:lstStyle/>
        <a:p>
          <a:endParaRPr lang="ru-RU"/>
        </a:p>
      </dgm:t>
    </dgm:pt>
    <dgm:pt modelId="{BA5AB2F0-63E1-450F-984A-E3DF59EDDA82}" type="sibTrans" cxnId="{9B1C7BA7-912A-43B8-A45A-D4B6B4A5ECC2}">
      <dgm:prSet/>
      <dgm:spPr/>
      <dgm:t>
        <a:bodyPr/>
        <a:lstStyle/>
        <a:p>
          <a:endParaRPr lang="ru-RU"/>
        </a:p>
      </dgm:t>
    </dgm:pt>
    <dgm:pt modelId="{F1C2A49A-5E90-4C48-A172-FAC40333EFCB}" type="pres">
      <dgm:prSet presAssocID="{79A7FA17-7D49-4737-BAA7-B46C2B18A1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92E4B-BEF4-4EF5-BCF1-1891E5D33F2F}" type="pres">
      <dgm:prSet presAssocID="{62D8B4A9-27C1-469E-82E1-9A40490E3A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486F-1A61-4C49-874D-0514BF160F40}" type="pres">
      <dgm:prSet presAssocID="{53CE84DC-288B-419F-B57F-2B911E91FC6C}" presName="sibTrans" presStyleCnt="0"/>
      <dgm:spPr/>
    </dgm:pt>
    <dgm:pt modelId="{155D356F-2E10-4FEE-93E8-6701C8E08AB5}" type="pres">
      <dgm:prSet presAssocID="{82F42277-F79A-4C67-B78C-5D65C9C02BB6}" presName="node" presStyleLbl="node1" presStyleIdx="1" presStyleCnt="5" custScaleY="144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D667-36F4-4126-ADAF-D5BD974A0C1E}" type="pres">
      <dgm:prSet presAssocID="{1865684D-36B4-4C0C-B8D9-AA6429F150D4}" presName="sibTrans" presStyleCnt="0"/>
      <dgm:spPr/>
    </dgm:pt>
    <dgm:pt modelId="{97E60225-4983-402B-B2E3-A1902CD397F5}" type="pres">
      <dgm:prSet presAssocID="{AC81F199-5437-437A-93E7-A5E3D00B8C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6BC86-39E8-4CF9-AACE-220DFD187C39}" type="pres">
      <dgm:prSet presAssocID="{5D06942C-4C5B-4A7C-B845-20337142BF68}" presName="sibTrans" presStyleCnt="0"/>
      <dgm:spPr/>
    </dgm:pt>
    <dgm:pt modelId="{4D4FABB0-B713-4B5B-9D26-3F4B72DC9213}" type="pres">
      <dgm:prSet presAssocID="{F6041B50-2F87-442F-BA82-42653B7E30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B4A4-C1B0-47AF-B617-CABBF3EC3445}" type="pres">
      <dgm:prSet presAssocID="{C645E40F-6440-4C62-BFF2-8FE71F574EEE}" presName="sibTrans" presStyleCnt="0"/>
      <dgm:spPr/>
    </dgm:pt>
    <dgm:pt modelId="{76FC5D19-0CD5-453A-B615-FD5E2FEA7CCA}" type="pres">
      <dgm:prSet presAssocID="{3C19B812-C4D4-40EB-9F11-263DDB665D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EB3F3-1B6B-4A8E-BAB1-2DFF8AFA5713}" srcId="{79A7FA17-7D49-4737-BAA7-B46C2B18A15C}" destId="{F6041B50-2F87-442F-BA82-42653B7E30A9}" srcOrd="3" destOrd="0" parTransId="{62EC3A8D-C31F-417A-87CB-583905418700}" sibTransId="{C645E40F-6440-4C62-BFF2-8FE71F574EEE}"/>
    <dgm:cxn modelId="{6F09F868-7B3F-42B5-A794-37C856361962}" type="presOf" srcId="{62D8B4A9-27C1-469E-82E1-9A40490E3A2F}" destId="{F6792E4B-BEF4-4EF5-BCF1-1891E5D33F2F}" srcOrd="0" destOrd="0" presId="urn:microsoft.com/office/officeart/2005/8/layout/default"/>
    <dgm:cxn modelId="{A00F68EA-989E-4934-835C-340920D1C518}" srcId="{79A7FA17-7D49-4737-BAA7-B46C2B18A15C}" destId="{62D8B4A9-27C1-469E-82E1-9A40490E3A2F}" srcOrd="0" destOrd="0" parTransId="{C7566937-68B0-4AAD-BFEC-C8C5B2262A05}" sibTransId="{53CE84DC-288B-419F-B57F-2B911E91FC6C}"/>
    <dgm:cxn modelId="{282E4725-9783-48F5-BCA4-1122033ADF3C}" type="presOf" srcId="{79A7FA17-7D49-4737-BAA7-B46C2B18A15C}" destId="{F1C2A49A-5E90-4C48-A172-FAC40333EFCB}" srcOrd="0" destOrd="0" presId="urn:microsoft.com/office/officeart/2005/8/layout/default"/>
    <dgm:cxn modelId="{FD832F40-358A-4137-AA75-8B726D396E98}" type="presOf" srcId="{3C19B812-C4D4-40EB-9F11-263DDB665D0D}" destId="{76FC5D19-0CD5-453A-B615-FD5E2FEA7CCA}" srcOrd="0" destOrd="0" presId="urn:microsoft.com/office/officeart/2005/8/layout/default"/>
    <dgm:cxn modelId="{E8307AFA-E00F-4E46-B7DE-945DAE0D9BF9}" type="presOf" srcId="{F6041B50-2F87-442F-BA82-42653B7E30A9}" destId="{4D4FABB0-B713-4B5B-9D26-3F4B72DC9213}" srcOrd="0" destOrd="0" presId="urn:microsoft.com/office/officeart/2005/8/layout/default"/>
    <dgm:cxn modelId="{C29F1B39-5FE6-4C2C-AF5C-F7665833164D}" type="presOf" srcId="{82F42277-F79A-4C67-B78C-5D65C9C02BB6}" destId="{155D356F-2E10-4FEE-93E8-6701C8E08AB5}" srcOrd="0" destOrd="0" presId="urn:microsoft.com/office/officeart/2005/8/layout/default"/>
    <dgm:cxn modelId="{D3AA1C72-898A-4F13-9EE9-1656AE445910}" srcId="{79A7FA17-7D49-4737-BAA7-B46C2B18A15C}" destId="{AC81F199-5437-437A-93E7-A5E3D00B8C9C}" srcOrd="2" destOrd="0" parTransId="{E3058E19-CE4F-4CB6-9EA6-E55D7D6EDE36}" sibTransId="{5D06942C-4C5B-4A7C-B845-20337142BF68}"/>
    <dgm:cxn modelId="{9B1C7BA7-912A-43B8-A45A-D4B6B4A5ECC2}" srcId="{79A7FA17-7D49-4737-BAA7-B46C2B18A15C}" destId="{3C19B812-C4D4-40EB-9F11-263DDB665D0D}" srcOrd="4" destOrd="0" parTransId="{601606F5-9633-49C3-A1E3-E92AC035639F}" sibTransId="{BA5AB2F0-63E1-450F-984A-E3DF59EDDA82}"/>
    <dgm:cxn modelId="{9645FF8E-5C9B-4FC0-A122-D2044A4D4913}" srcId="{79A7FA17-7D49-4737-BAA7-B46C2B18A15C}" destId="{82F42277-F79A-4C67-B78C-5D65C9C02BB6}" srcOrd="1" destOrd="0" parTransId="{BB98BA4B-028B-411F-9669-FE5F31C5F458}" sibTransId="{1865684D-36B4-4C0C-B8D9-AA6429F150D4}"/>
    <dgm:cxn modelId="{D35CE666-EFD5-49E0-9269-3DE3710C8BCF}" type="presOf" srcId="{AC81F199-5437-437A-93E7-A5E3D00B8C9C}" destId="{97E60225-4983-402B-B2E3-A1902CD397F5}" srcOrd="0" destOrd="0" presId="urn:microsoft.com/office/officeart/2005/8/layout/default"/>
    <dgm:cxn modelId="{51C4BBB4-584C-4814-A814-17815A5CA3CA}" type="presParOf" srcId="{F1C2A49A-5E90-4C48-A172-FAC40333EFCB}" destId="{F6792E4B-BEF4-4EF5-BCF1-1891E5D33F2F}" srcOrd="0" destOrd="0" presId="urn:microsoft.com/office/officeart/2005/8/layout/default"/>
    <dgm:cxn modelId="{C70158FC-A722-4615-9108-EBA16AE7CC66}" type="presParOf" srcId="{F1C2A49A-5E90-4C48-A172-FAC40333EFCB}" destId="{D07F486F-1A61-4C49-874D-0514BF160F40}" srcOrd="1" destOrd="0" presId="urn:microsoft.com/office/officeart/2005/8/layout/default"/>
    <dgm:cxn modelId="{50C79E0D-1FE5-4C34-BE16-549DEC6A64FF}" type="presParOf" srcId="{F1C2A49A-5E90-4C48-A172-FAC40333EFCB}" destId="{155D356F-2E10-4FEE-93E8-6701C8E08AB5}" srcOrd="2" destOrd="0" presId="urn:microsoft.com/office/officeart/2005/8/layout/default"/>
    <dgm:cxn modelId="{E10EBE36-533C-4715-9130-DBE72F399BCD}" type="presParOf" srcId="{F1C2A49A-5E90-4C48-A172-FAC40333EFCB}" destId="{ECDDD667-36F4-4126-ADAF-D5BD974A0C1E}" srcOrd="3" destOrd="0" presId="urn:microsoft.com/office/officeart/2005/8/layout/default"/>
    <dgm:cxn modelId="{B441BF30-78A7-4AFE-9128-952C1B2F2945}" type="presParOf" srcId="{F1C2A49A-5E90-4C48-A172-FAC40333EFCB}" destId="{97E60225-4983-402B-B2E3-A1902CD397F5}" srcOrd="4" destOrd="0" presId="urn:microsoft.com/office/officeart/2005/8/layout/default"/>
    <dgm:cxn modelId="{C3E32C6F-7CD7-4F4E-B50B-CF9D162CB2D1}" type="presParOf" srcId="{F1C2A49A-5E90-4C48-A172-FAC40333EFCB}" destId="{BBB6BC86-39E8-4CF9-AACE-220DFD187C39}" srcOrd="5" destOrd="0" presId="urn:microsoft.com/office/officeart/2005/8/layout/default"/>
    <dgm:cxn modelId="{6B69D9BB-F629-4569-81E1-3E4FE3837AD6}" type="presParOf" srcId="{F1C2A49A-5E90-4C48-A172-FAC40333EFCB}" destId="{4D4FABB0-B713-4B5B-9D26-3F4B72DC9213}" srcOrd="6" destOrd="0" presId="urn:microsoft.com/office/officeart/2005/8/layout/default"/>
    <dgm:cxn modelId="{4A9B1267-3367-433F-B4F8-A3F3021295F9}" type="presParOf" srcId="{F1C2A49A-5E90-4C48-A172-FAC40333EFCB}" destId="{644FB4A4-C1B0-47AF-B617-CABBF3EC3445}" srcOrd="7" destOrd="0" presId="urn:microsoft.com/office/officeart/2005/8/layout/default"/>
    <dgm:cxn modelId="{C294B7E1-BDAC-4E5E-9CB7-83434347AD5C}" type="presParOf" srcId="{F1C2A49A-5E90-4C48-A172-FAC40333EFCB}" destId="{76FC5D19-0CD5-453A-B615-FD5E2FEA7C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DA52-F07B-43A4-A945-97F51812118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846D4-6C0A-4A48-9CF1-1ABFA5D2EE16}" type="pres">
      <dgm:prSet presAssocID="{9AC1DA52-F07B-43A4-A945-97F518121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CC9DE-DB90-492E-822E-EA5E2540DF08}" type="presOf" srcId="{9AC1DA52-F07B-43A4-A945-97F518121181}" destId="{FB2846D4-6C0A-4A48-9CF1-1ABFA5D2EE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C1DA52-F07B-43A4-A945-97F51812118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846D4-6C0A-4A48-9CF1-1ABFA5D2EE16}" type="pres">
      <dgm:prSet presAssocID="{9AC1DA52-F07B-43A4-A945-97F518121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DD9B7-36AB-4EC2-9BF0-6EDB0C6F6403}" type="presOf" srcId="{9AC1DA52-F07B-43A4-A945-97F518121181}" destId="{FB2846D4-6C0A-4A48-9CF1-1ABFA5D2EE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92E4B-BEF4-4EF5-BCF1-1891E5D33F2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раздел.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Общие экономические показатели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91343"/>
        <a:ext cx="2571749" cy="1543050"/>
      </dsp:txXfrm>
    </dsp:sp>
    <dsp:sp modelId="{155D356F-2E10-4FEE-93E8-6701C8E08AB5}">
      <dsp:nvSpPr>
        <dsp:cNvPr id="0" name=""/>
        <dsp:cNvSpPr/>
      </dsp:nvSpPr>
      <dsp:spPr>
        <a:xfrm>
          <a:off x="2828925" y="244628"/>
          <a:ext cx="2571749" cy="223648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раздел.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производства, выполнено работ и услуг собственными силами по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фактическим видам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925" y="244628"/>
        <a:ext cx="2571749" cy="2236481"/>
      </dsp:txXfrm>
    </dsp:sp>
    <dsp:sp modelId="{97E60225-4983-402B-B2E3-A1902CD397F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раздел.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Оптовая и розничная продажа товаров, оборот общественного питания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(включая НДС, акцизы и аналогичные обязательные платежи)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849" y="591343"/>
        <a:ext cx="2571749" cy="1543050"/>
      </dsp:txXfrm>
    </dsp:sp>
    <dsp:sp modelId="{4D4FABB0-B713-4B5B-9D26-3F4B72DC9213}">
      <dsp:nvSpPr>
        <dsp:cNvPr id="0" name=""/>
        <dsp:cNvSpPr/>
      </dsp:nvSpPr>
      <dsp:spPr>
        <a:xfrm>
          <a:off x="1414462" y="2738284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раздел.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Перевозки грузов и грузооборот автомобильного транспорта</a:t>
          </a:r>
          <a:b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462" y="2738284"/>
        <a:ext cx="2571749" cy="1543050"/>
      </dsp:txXfrm>
    </dsp:sp>
    <dsp:sp modelId="{76FC5D19-0CD5-453A-B615-FD5E2FEA7CCA}">
      <dsp:nvSpPr>
        <dsp:cNvPr id="0" name=""/>
        <dsp:cNvSpPr/>
      </dsp:nvSpPr>
      <dsp:spPr>
        <a:xfrm>
          <a:off x="4243387" y="2738284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раздел.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отгрузка по видам продукции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387" y="2738284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5222-FE78-4E33-A5FC-16B9B99AFBF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E293-0CB7-4D19-B6DB-4339B7472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6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DE5CB6-1DA5-4E18-92B2-5F8E9D4ECEE6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797B42-D724-4E96-89A1-80661734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8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97B42-D724-4E96-89A1-80661734628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4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8063-D27F-46C1-A557-361E8F444954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9C3C-7266-4F6B-AD5F-BB095445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AAC7-8563-4B50-B301-C7D212346564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2A1-58FF-4150-8810-732B132E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A24E-E7E2-49E8-A9D2-9FED5C81361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E7FD-200B-4799-9983-516CCF48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D3DA-B506-4C5C-B01B-ADEE33A155CA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9E4-EE34-4BFC-AF7C-4E08E65E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CC98-0891-48F0-934F-7EA328BCA9BD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1511-8B5E-4C96-9CD4-3C7A81C4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9A16-56BF-4AC4-9BB1-B0A83E1D8AED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A88B-3D72-47F2-9C2D-6376A1AF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EA16-ACC1-49D6-8AC9-0126B0FAB35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7B0-2B2A-4DB4-8BCF-FAB75611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7963-3F34-4C19-B3C0-ACEDFB18C217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2FC0-F604-4C72-A85C-551D17479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7179-DD98-48CE-80A7-564CE7641443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7C1-AE93-4AC6-8ED9-53EF111F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433E-5EF5-4F7B-A794-AC9CCDD16BD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6612-F4B3-4C7E-8BE3-280CC504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9CE-68F2-4089-9ED0-1242A7F4C298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DC3F-8D20-4F2A-BFCD-603792BA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0E21F-5048-466C-9D79-B8AC1245B662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6F549-4B84-47B2-90E5-8553DE70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" y="1081088"/>
            <a:ext cx="8877920" cy="494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П-1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«Сведения о производстве и отгрузке товаров и услуг»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8038" y="6021288"/>
            <a:ext cx="4274442" cy="576535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Чезарри С.В.</a:t>
            </a:r>
          </a:p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тдела статистики предприятий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ТЕРРИТОРИАЛЬНЫЙ ОРГАН ФЕДЕРАЛЬНОЙ СЛУЖБЫ ГОСУДАРСТВЕННОЙ СТАТИСТИКИ ПО ПЕРМСКОМУ КРАЮ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38150"/>
            <a:ext cx="241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21526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3652840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4618038" y="438150"/>
            <a:ext cx="16287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61658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7389813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503238" y="2204864"/>
            <a:ext cx="8229600" cy="257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07983" cy="612068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федерального статистического наблюдения № П-1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«Сведения о производстве и отгрузке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товаров и услуг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утверждена приказом Росстата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22.07.2019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Указания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заполнению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утверждены приказом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Росстата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27.11.2019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711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101985" y="283756"/>
            <a:ext cx="8825718" cy="5908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Форма № П-1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22566" y="2349152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985" y="980728"/>
            <a:ext cx="8825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предоставления -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рабочий день после отчетного периода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3180" t="20914" r="9171" b="13931"/>
          <a:stretch/>
        </p:blipFill>
        <p:spPr bwMode="auto">
          <a:xfrm>
            <a:off x="140748" y="2181056"/>
            <a:ext cx="8748191" cy="4560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17287763">
            <a:off x="5004048" y="508518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20" y="3522999"/>
            <a:ext cx="16827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722566" y="3645024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Разделы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№ П-1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804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987824" y="299695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400506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64807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Раздел 1. Общие экономические показатели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52736"/>
            <a:ext cx="84978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7" y="1844824"/>
            <a:ext cx="9636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308304" y="1916832"/>
            <a:ext cx="1152128" cy="6202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36912"/>
            <a:ext cx="5429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3742125"/>
            <a:ext cx="23828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уточненные данные </a:t>
            </a:r>
            <a:endParaRPr lang="ru-RU" b="1" dirty="0" smtClean="0">
              <a:latin typeface="Times New Roman"/>
              <a:ea typeface="Calibri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предыдущего месяца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79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8452" y="260648"/>
            <a:ext cx="8556298" cy="144016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Раздел 2. Отгружено товаров собственного производства, выполнено работ и услуг собственными силами по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фактическим видам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26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"/>
          <a:stretch/>
        </p:blipFill>
        <p:spPr bwMode="auto">
          <a:xfrm>
            <a:off x="266700" y="1700808"/>
            <a:ext cx="858805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11153"/>
            <a:ext cx="1390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3672408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7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3" y="260648"/>
            <a:ext cx="8784974" cy="144016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Раздел 2. Отгружено товаров собственного производства, выполнено работ и услуг собственными силами по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фактическим видам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2600" dirty="0">
              <a:ea typeface="Calibri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6005173"/>
              </p:ext>
            </p:extLst>
          </p:nvPr>
        </p:nvGraphicFramePr>
        <p:xfrm>
          <a:off x="224433" y="2132856"/>
          <a:ext cx="8685213" cy="34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Двойная стрелка влево/вправо 1"/>
          <p:cNvSpPr/>
          <p:nvPr/>
        </p:nvSpPr>
        <p:spPr>
          <a:xfrm>
            <a:off x="2807248" y="3488432"/>
            <a:ext cx="3359546" cy="2028799"/>
          </a:xfrm>
          <a:prstGeom prst="leftRightArrow">
            <a:avLst>
              <a:gd name="adj1" fmla="val 57624"/>
              <a:gd name="adj2" fmla="val 3298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80928"/>
            <a:ext cx="2592289" cy="29344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П-4 (месячная)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6794" y="2780926"/>
            <a:ext cx="2797694" cy="2934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П-1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</a:t>
            </a:r>
          </a:p>
        </p:txBody>
      </p:sp>
    </p:spTree>
    <p:extLst>
      <p:ext uri="{BB962C8B-B14F-4D97-AF65-F5344CB8AC3E}">
        <p14:creationId xmlns:p14="http://schemas.microsoft.com/office/powerpoint/2010/main" val="11482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427" y="116632"/>
            <a:ext cx="8891588" cy="93610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Раздел 5. Производство и отгрузка по видам продукции и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432460"/>
              </p:ext>
            </p:extLst>
          </p:nvPr>
        </p:nvGraphicFramePr>
        <p:xfrm>
          <a:off x="152402" y="1124744"/>
          <a:ext cx="8837613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6206" y="5085184"/>
            <a:ext cx="8891588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кодов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 продукции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хозяйствующие субъекты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самостоятельно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пунктом 13 Правил, утвержденных постановлением Правительства Российской Федерации от 07.06.2019 № 733 «Об общероссийских классификаторах технико-экономической и социальной информации»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7"/>
          <a:srcRect l="1445" t="22892" r="60960" b="11245"/>
          <a:stretch/>
        </p:blipFill>
        <p:spPr bwMode="auto">
          <a:xfrm>
            <a:off x="126206" y="1196752"/>
            <a:ext cx="8891588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43" y="2060848"/>
            <a:ext cx="10081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4862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683568" y="476672"/>
            <a:ext cx="8229600" cy="257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для консультаций по форме № П-1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+7 (342)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236-09-71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доб.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2-36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#</a:t>
            </a: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Селезнева Евгения Федоровна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83568" y="3501008"/>
            <a:ext cx="8229600" cy="27363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Отдела статистики предприятий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+7 (342) 236-09-71 доб. 2-30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#</a:t>
            </a: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Чезарри </a:t>
            </a:r>
            <a:r>
              <a:rPr lang="ru-RU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Светлана Валерьевна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257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Форма № П-1 «Сведения о производстве и отгрузке товаров и услуг»   </vt:lpstr>
      <vt:lpstr>Форма федерального статистического наблюдения № П-1 «Сведения о производстве и отгрузке  товаров и услуг» утверждена приказом Росстата  от 22.07.2019 № 419 Указания по заполнению  утверждены приказом Росстата  от 27.11.2019 № 711</vt:lpstr>
      <vt:lpstr>Презентация PowerPoint</vt:lpstr>
      <vt:lpstr> Разделы формы № П-1 </vt:lpstr>
      <vt:lpstr>Раздел 1. Общие экономические показатели</vt:lpstr>
      <vt:lpstr>Раздел 2. Отгружено товаров собственного производства, выполнено работ и услуг собственными силами по фактическим видам деятельности</vt:lpstr>
      <vt:lpstr>Раздел 2. Отгружено товаров собственного производства, выполнено работ и услуг собственными силами по фактическим видам деятельности</vt:lpstr>
      <vt:lpstr>Раздел 5. Производство и отгрузка по видам продукции и услуг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заполнения отчета  по форме № П-1 в 2018 году</dc:title>
  <dc:creator>Селезнева Е.Ф.</dc:creator>
  <cp:lastModifiedBy>Чезарри Светлана Валерьевна</cp:lastModifiedBy>
  <cp:revision>227</cp:revision>
  <cp:lastPrinted>2019-03-11T08:13:28Z</cp:lastPrinted>
  <dcterms:created xsi:type="dcterms:W3CDTF">2015-08-07T03:56:12Z</dcterms:created>
  <dcterms:modified xsi:type="dcterms:W3CDTF">2020-03-18T03:29:56Z</dcterms:modified>
</cp:coreProperties>
</file>